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7" r:id="rId6"/>
    <p:sldId id="258" r:id="rId7"/>
    <p:sldId id="259" r:id="rId8"/>
    <p:sldId id="261" r:id="rId9"/>
    <p:sldId id="262" r:id="rId10"/>
    <p:sldId id="260"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321" autoAdjust="0"/>
  </p:normalViewPr>
  <p:slideViewPr>
    <p:cSldViewPr>
      <p:cViewPr varScale="1">
        <p:scale>
          <a:sx n="59" d="100"/>
          <a:sy n="59" d="100"/>
        </p:scale>
        <p:origin x="1710" y="33"/>
      </p:cViewPr>
      <p:guideLst>
        <p:guide orient="horz" pos="2160"/>
        <p:guide pos="2880"/>
      </p:guideLst>
    </p:cSldViewPr>
  </p:slideViewPr>
  <p:notesTextViewPr>
    <p:cViewPr>
      <p:scale>
        <a:sx n="1" d="1"/>
        <a:sy n="1" d="1"/>
      </p:scale>
      <p:origin x="0" y="-783"/>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934959-E107-44D6-B924-8D56B2B5E950}" type="datetimeFigureOut">
              <a:rPr lang="nl-NL" smtClean="0"/>
              <a:t>12-6-2020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285D87-D5A5-4B3D-9F90-58C52EC023BA}" type="slidenum">
              <a:rPr lang="nl-NL" smtClean="0"/>
              <a:t>‹nr.›</a:t>
            </a:fld>
            <a:endParaRPr lang="nl-NL"/>
          </a:p>
        </p:txBody>
      </p:sp>
    </p:spTree>
    <p:extLst>
      <p:ext uri="{BB962C8B-B14F-4D97-AF65-F5344CB8AC3E}">
        <p14:creationId xmlns:p14="http://schemas.microsoft.com/office/powerpoint/2010/main" val="2517211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1285D87-D5A5-4B3D-9F90-58C52EC023BA}" type="slidenum">
              <a:rPr lang="nl-NL" smtClean="0"/>
              <a:t>1</a:t>
            </a:fld>
            <a:endParaRPr lang="nl-NL"/>
          </a:p>
        </p:txBody>
      </p:sp>
    </p:spTree>
    <p:extLst>
      <p:ext uri="{BB962C8B-B14F-4D97-AF65-F5344CB8AC3E}">
        <p14:creationId xmlns:p14="http://schemas.microsoft.com/office/powerpoint/2010/main" val="470332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r>
              <a:rPr lang="nl-NL" baseline="0" dirty="0"/>
              <a:t>Authenticiteit: eigenheid, een herkenbare identiteit. De stad moet bijzondere, herkenbare plekken hebben waarin de bezoeker de identiteit van de stad herkent. Voorbeelden zijn cultureel erfgoed, maar ook winkelaanbod, horeca en evenementen. Behoefte lokale verbondenheid uit zich in bijvoorbeeld kleding met naam van de stad erop.</a:t>
            </a:r>
          </a:p>
          <a:p>
            <a:pPr marL="228600" indent="-228600">
              <a:buAutoNum type="arabicPeriod"/>
            </a:pPr>
            <a:r>
              <a:rPr lang="nl-NL" baseline="0" dirty="0"/>
              <a:t>Contact en ontmoeting: Het ontmoeten en contact hebben met andere mensen is een belangrijk element op het gebied van beleving, stedelijke aantrekkelijkheid en stedelijke creativiteit. Daarom is het voor steden heel belangrijk dat zij ontmoetingen faciliteren en stimuleren. Denk aan aantrekkelijke openbare ruimtes (bankjes), evenementen organiseren, creatieve broedplaatsen.</a:t>
            </a:r>
          </a:p>
          <a:p>
            <a:pPr marL="228600" indent="-228600">
              <a:buAutoNum type="arabicPeriod"/>
            </a:pPr>
            <a:r>
              <a:rPr lang="nl-NL" baseline="0" dirty="0"/>
              <a:t>Participeren en ontsnappen: volgens de belevingstheorieën moeten deelnemers aan een activiteit zelf kunnen participeren in de activiteit, maar moet de deelnemer indien gewenst ook een passievere rol aan kunnen nemen. De consument moet dus zelf zijn rol kunnen bepalen. In de stad staat zowel het individu als het collectief centraal.</a:t>
            </a:r>
          </a:p>
          <a:p>
            <a:pPr marL="228600" indent="-228600">
              <a:buAutoNum type="arabicPeriod"/>
            </a:pPr>
            <a:r>
              <a:rPr lang="nl-NL" baseline="0" dirty="0"/>
              <a:t>Spel: mensen hebben behoefte plekken en momenten waar dagelijkse beslommeringen geen rol spelen, even geen regels, spontaniteit. Voor volwassenen betekenen speelplekken bijvoorbeeld cultureel aanbod, uitgaansmogelijkheden, parken en pleinen. </a:t>
            </a:r>
          </a:p>
          <a:p>
            <a:pPr marL="228600" indent="-228600">
              <a:buAutoNum type="arabicPeriod"/>
            </a:pPr>
            <a:r>
              <a:rPr lang="nl-NL" baseline="0" dirty="0"/>
              <a:t>Prikkeling en emotie: Zintuigen staan centraal bij beleving. De stad is een plek bij uitstek waar de zintuigen worden geprikkeld. Hoe groter de stad hoe meer prikkels. Steden spelen hierop in. Voorbeeld: New York, Tokio</a:t>
            </a:r>
          </a:p>
          <a:p>
            <a:pPr marL="228600" indent="-228600">
              <a:buAutoNum type="arabicPeriod"/>
            </a:pPr>
            <a:r>
              <a:rPr lang="nl-NL" baseline="0" dirty="0"/>
              <a:t>Zelfontplooiing en inspiratie: De stad is de plek van kansen en toekomst. In de stad kan het eenvoudigst cultureel, sociaal en economisch kapitaal worden opgedaan en is daarmee een plek voor zelfontplooiing en inspiratie. Kennis en creativiteit staan hierbij centraal.</a:t>
            </a:r>
          </a:p>
          <a:p>
            <a:pPr marL="228600" indent="-228600">
              <a:buAutoNum type="arabicPeriod"/>
            </a:pPr>
            <a:r>
              <a:rPr lang="nl-NL" baseline="0" dirty="0"/>
              <a:t>Veiligheid en herkenning: Bij beleving is het heel belangrijk dat de consument een gevoel van controle heeft. Grenzen worden opgezocht (bijvoorbeeld in een achtbaan) maar men moet wel het gevoel hebben dat het veilig is (vastgesnoerd zitten in het karretje). Veiligheid in de stad uit zich in weinig criminaliteit maar ook in herkenbaarheid en begrijpelijkheid. </a:t>
            </a:r>
          </a:p>
          <a:p>
            <a:pPr marL="228600" indent="-228600">
              <a:buAutoNum type="arabicPeriod"/>
            </a:pPr>
            <a:r>
              <a:rPr lang="nl-NL" baseline="0" dirty="0"/>
              <a:t>Perceptie van hier en nu: De consument van nu is een zapper. Er is veel keuze en hij is niet snel tevreden. Belangrijk element is daarom </a:t>
            </a:r>
            <a:r>
              <a:rPr lang="nl-NL" baseline="0" dirty="0" err="1"/>
              <a:t>eventfullness</a:t>
            </a:r>
            <a:r>
              <a:rPr lang="nl-NL" baseline="0" dirty="0"/>
              <a:t> of tijdelijkheid. Daarom zijn er tegenwoordig veel evenementen en pop-upwinkels en –restaurants. Consumenten hebben behoefte aan hier-en-nu-ervaringen. Omdat het tijdelijk is, willen mensen het niet missen.</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B2465-0D08-4BF7-9070-5F2D3EB859A6}"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5513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is een containerbegrip</a:t>
            </a:r>
            <a:r>
              <a:rPr lang="nl-NL" baseline="0" dirty="0"/>
              <a:t> geworden waar verschillende dingen onder wordt verstaan. Multifunctioneel zal door de meeste mensen hetzelfde worden opgevat; meerdere functies. In relatie tot het begrip gaat het om ten minste 2 functies waarvan er 1 een </a:t>
            </a:r>
            <a:r>
              <a:rPr lang="nl-NL" baseline="0" dirty="0" err="1"/>
              <a:t>leisurefunctie</a:t>
            </a:r>
            <a:r>
              <a:rPr lang="nl-NL" baseline="0" dirty="0"/>
              <a:t> moet zijn.</a:t>
            </a:r>
          </a:p>
          <a:p>
            <a:r>
              <a:rPr lang="nl-NL" baseline="0" dirty="0"/>
              <a:t>Leisure: het begrip heeft in de jaren een ontwikkeling doorgemaakt. Er worden wel vier generaties onderscheiden (Jansen en </a:t>
            </a:r>
            <a:r>
              <a:rPr lang="nl-NL" baseline="0" dirty="0" err="1"/>
              <a:t>Pluijmens</a:t>
            </a:r>
            <a:r>
              <a:rPr lang="nl-NL" baseline="0" dirty="0"/>
              <a:t>, 2001):</a:t>
            </a:r>
          </a:p>
          <a:p>
            <a:pPr marL="228600" indent="-228600">
              <a:buAutoNum type="arabicPeriod"/>
            </a:pPr>
            <a:r>
              <a:rPr lang="nl-NL" baseline="0" dirty="0"/>
              <a:t>Eerste generatie: Monofunctionele </a:t>
            </a:r>
            <a:r>
              <a:rPr lang="nl-NL" baseline="0" dirty="0" err="1"/>
              <a:t>leisurevoorzieningen</a:t>
            </a:r>
            <a:endParaRPr lang="nl-NL" baseline="0" dirty="0"/>
          </a:p>
          <a:p>
            <a:pPr marL="228600" indent="-228600">
              <a:buAutoNum type="arabicPeriod"/>
            </a:pPr>
            <a:r>
              <a:rPr lang="nl-NL" baseline="0" dirty="0"/>
              <a:t>Tweede generatie: Multifunctionele </a:t>
            </a:r>
            <a:r>
              <a:rPr lang="nl-NL" baseline="0" dirty="0" err="1"/>
              <a:t>leisurecentra</a:t>
            </a:r>
            <a:endParaRPr lang="nl-NL" baseline="0" dirty="0"/>
          </a:p>
          <a:p>
            <a:pPr marL="228600" indent="-228600">
              <a:buAutoNum type="arabicPeriod"/>
            </a:pPr>
            <a:r>
              <a:rPr lang="nl-NL" baseline="0" dirty="0"/>
              <a:t>Derde generatie: Geïntegreerde </a:t>
            </a:r>
            <a:r>
              <a:rPr lang="nl-NL" baseline="0" dirty="0" err="1"/>
              <a:t>leisure</a:t>
            </a:r>
            <a:r>
              <a:rPr lang="nl-NL" baseline="0" dirty="0"/>
              <a:t> in functies als wonen, werken en </a:t>
            </a:r>
            <a:r>
              <a:rPr lang="nl-NL" baseline="0" dirty="0" err="1"/>
              <a:t>retail</a:t>
            </a:r>
            <a:endParaRPr lang="nl-NL" baseline="0" dirty="0"/>
          </a:p>
          <a:p>
            <a:pPr marL="228600" indent="-228600">
              <a:buAutoNum type="arabicPeriod"/>
            </a:pPr>
            <a:r>
              <a:rPr lang="nl-NL" dirty="0"/>
              <a:t>Vierde generatie: Leisure</a:t>
            </a:r>
            <a:r>
              <a:rPr lang="nl-NL" baseline="0" dirty="0"/>
              <a:t> met functievermenging in o.a. zorg, welzijn of onderwijs.</a:t>
            </a:r>
          </a:p>
          <a:p>
            <a:pPr marL="228600" indent="-228600">
              <a:buAutoNum type="arabicPeriod"/>
            </a:pPr>
            <a:endParaRPr lang="nl-NL" baseline="0" dirty="0"/>
          </a:p>
          <a:p>
            <a:pPr marL="0" indent="0">
              <a:buNone/>
            </a:pPr>
            <a:r>
              <a:rPr lang="nl-NL" baseline="0" dirty="0"/>
              <a:t>Locatie betekent een afgebakend gebied of complex. </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B2465-0D08-4BF7-9070-5F2D3EB859A6}"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9829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a:t>Co-creatie:</a:t>
            </a:r>
            <a:r>
              <a:rPr lang="nl-NL" baseline="0" dirty="0"/>
              <a:t> veel verschillende initiatieven bij elkaar. Men maakt snel gebruik van elkaars expertise, netwerk. Hieruit ontstaan nieuwe ideeën.</a:t>
            </a:r>
          </a:p>
          <a:p>
            <a:pPr marL="171450" indent="-171450">
              <a:buFont typeface="Arial" panose="020B0604020202020204" pitchFamily="34" charset="0"/>
              <a:buChar char="•"/>
            </a:pPr>
            <a:r>
              <a:rPr lang="nl-NL" baseline="0" dirty="0"/>
              <a:t>De bezoeker ervaart een gevoel van vrijheid. Op dezelfde locatie kan hij kiezen.</a:t>
            </a:r>
          </a:p>
          <a:p>
            <a:pPr marL="171450" indent="-171450">
              <a:buFont typeface="Arial" panose="020B0604020202020204" pitchFamily="34" charset="0"/>
              <a:buChar char="•"/>
            </a:pPr>
            <a:r>
              <a:rPr lang="nl-NL" baseline="0" dirty="0"/>
              <a:t>Iedere plek brengt zijn eigen onderdelen voort. Dit zie je vooral op plekken waar veel ruimte is voor creativiteit (creatieve ondernemers). Deze leveren een uniek aanbod.</a:t>
            </a:r>
          </a:p>
          <a:p>
            <a:pPr marL="171450" indent="-171450">
              <a:buFont typeface="Arial" panose="020B0604020202020204" pitchFamily="34" charset="0"/>
              <a:buChar char="•"/>
            </a:pPr>
            <a:r>
              <a:rPr lang="nl-NL" baseline="0" dirty="0"/>
              <a:t>Er is veel te doen, mensen worden op verschillende manieren geprikkeld.</a:t>
            </a:r>
          </a:p>
          <a:p>
            <a:pPr marL="171450" indent="-171450">
              <a:buFont typeface="Arial" panose="020B0604020202020204" pitchFamily="34" charset="0"/>
              <a:buChar char="•"/>
            </a:pPr>
            <a:r>
              <a:rPr lang="nl-NL" baseline="0" dirty="0"/>
              <a:t>Omdat er veel te doen is, is er ook meer ruimte voor contact en ontmoeting. In ieder geval ontmoeten verschillende groepen elkaar hier sneller.</a:t>
            </a:r>
          </a:p>
          <a:p>
            <a:pPr marL="171450" indent="-171450">
              <a:buFont typeface="Arial" panose="020B0604020202020204" pitchFamily="34" charset="0"/>
              <a:buChar char="•"/>
            </a:pPr>
            <a:r>
              <a:rPr lang="nl-NL" baseline="0" dirty="0"/>
              <a:t>Alles bij elkaar in een min of meer vertrouwde omgeving zorgt voor een gevoel van veiligheid.</a:t>
            </a:r>
          </a:p>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B2465-0D08-4BF7-9070-5F2D3EB859A6}"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8382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1285D87-D5A5-4B3D-9F90-58C52EC023BA}" type="slidenum">
              <a:rPr lang="nl-NL" smtClean="0"/>
              <a:t>5</a:t>
            </a:fld>
            <a:endParaRPr lang="nl-NL"/>
          </a:p>
        </p:txBody>
      </p:sp>
    </p:spTree>
    <p:extLst>
      <p:ext uri="{BB962C8B-B14F-4D97-AF65-F5344CB8AC3E}">
        <p14:creationId xmlns:p14="http://schemas.microsoft.com/office/powerpoint/2010/main" val="2808847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B2465-0D08-4BF7-9070-5F2D3EB859A6}"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456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12-6-2020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12-6-2020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p1Y5UG1KbC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6629"/>
          </a:xfrm>
          <a:prstGeom prst="rect">
            <a:avLst/>
          </a:prstGeom>
        </p:spPr>
      </p:pic>
      <p:sp>
        <p:nvSpPr>
          <p:cNvPr id="3" name="Titel 2"/>
          <p:cNvSpPr>
            <a:spLocks noGrp="1"/>
          </p:cNvSpPr>
          <p:nvPr>
            <p:ph type="ctrTitle"/>
          </p:nvPr>
        </p:nvSpPr>
        <p:spPr>
          <a:xfrm>
            <a:off x="685800" y="1340768"/>
            <a:ext cx="7772400" cy="1470025"/>
          </a:xfrm>
        </p:spPr>
        <p:txBody>
          <a:bodyPr>
            <a:normAutofit/>
          </a:bodyPr>
          <a:lstStyle/>
          <a:p>
            <a:r>
              <a:rPr lang="nl-NL" sz="4800" dirty="0"/>
              <a:t>Vrije tijd</a:t>
            </a:r>
          </a:p>
        </p:txBody>
      </p:sp>
      <p:sp>
        <p:nvSpPr>
          <p:cNvPr id="5" name="Ondertitel 4"/>
          <p:cNvSpPr>
            <a:spLocks noGrp="1"/>
          </p:cNvSpPr>
          <p:nvPr>
            <p:ph type="subTitle" idx="1"/>
          </p:nvPr>
        </p:nvSpPr>
        <p:spPr>
          <a:xfrm>
            <a:off x="1371600" y="2636912"/>
            <a:ext cx="6400800" cy="1752600"/>
          </a:xfrm>
        </p:spPr>
        <p:txBody>
          <a:bodyPr/>
          <a:lstStyle/>
          <a:p>
            <a:r>
              <a:rPr lang="nl-NL" dirty="0"/>
              <a:t>Les Multifunctionele vrijetijdslocaties</a:t>
            </a: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5616" y="332656"/>
            <a:ext cx="7509520" cy="648072"/>
          </a:xfrm>
        </p:spPr>
        <p:txBody>
          <a:bodyPr/>
          <a:lstStyle/>
          <a:p>
            <a:r>
              <a:rPr lang="nl-NL" dirty="0"/>
              <a:t>Elementen voor aantrekkelijke </a:t>
            </a:r>
            <a:r>
              <a:rPr lang="nl-NL" dirty="0" err="1"/>
              <a:t>leisure</a:t>
            </a:r>
            <a:r>
              <a:rPr lang="nl-NL" dirty="0"/>
              <a:t> (belevenis): </a:t>
            </a:r>
          </a:p>
        </p:txBody>
      </p:sp>
      <p:sp>
        <p:nvSpPr>
          <p:cNvPr id="3" name="Tijdelijke aanduiding voor inhoud 2"/>
          <p:cNvSpPr>
            <a:spLocks noGrp="1"/>
          </p:cNvSpPr>
          <p:nvPr>
            <p:ph idx="1"/>
          </p:nvPr>
        </p:nvSpPr>
        <p:spPr>
          <a:xfrm>
            <a:off x="683568" y="1196752"/>
            <a:ext cx="8003232" cy="4929411"/>
          </a:xfrm>
        </p:spPr>
        <p:txBody>
          <a:bodyPr/>
          <a:lstStyle/>
          <a:p>
            <a:pPr marL="514350" indent="-514350">
              <a:buAutoNum type="arabicPeriod"/>
            </a:pPr>
            <a:r>
              <a:rPr lang="nl-NL" dirty="0"/>
              <a:t>Authenticiteit</a:t>
            </a:r>
          </a:p>
          <a:p>
            <a:pPr marL="514350" indent="-514350">
              <a:buAutoNum type="arabicPeriod"/>
            </a:pPr>
            <a:r>
              <a:rPr lang="nl-NL" dirty="0"/>
              <a:t>Contact en ontmoeting</a:t>
            </a:r>
          </a:p>
          <a:p>
            <a:pPr marL="514350" indent="-514350">
              <a:buAutoNum type="arabicPeriod"/>
            </a:pPr>
            <a:r>
              <a:rPr lang="nl-NL" dirty="0"/>
              <a:t>Participeren en ontspannen</a:t>
            </a:r>
          </a:p>
          <a:p>
            <a:pPr marL="514350" indent="-514350">
              <a:buAutoNum type="arabicPeriod"/>
            </a:pPr>
            <a:r>
              <a:rPr lang="nl-NL" dirty="0"/>
              <a:t>Spel</a:t>
            </a:r>
          </a:p>
          <a:p>
            <a:pPr marL="514350" indent="-514350">
              <a:buAutoNum type="arabicPeriod"/>
            </a:pPr>
            <a:r>
              <a:rPr lang="nl-NL" dirty="0"/>
              <a:t>Prikkeling en emotie</a:t>
            </a:r>
          </a:p>
          <a:p>
            <a:pPr marL="514350" indent="-514350">
              <a:buAutoNum type="arabicPeriod"/>
            </a:pPr>
            <a:r>
              <a:rPr lang="nl-NL" dirty="0"/>
              <a:t>Zelfontplooiing en inspiratie</a:t>
            </a:r>
          </a:p>
          <a:p>
            <a:pPr marL="514350" indent="-514350">
              <a:buAutoNum type="arabicPeriod"/>
            </a:pPr>
            <a:r>
              <a:rPr lang="nl-NL" dirty="0"/>
              <a:t>Veiligheid en herkenning</a:t>
            </a:r>
          </a:p>
          <a:p>
            <a:pPr marL="514350" indent="-514350">
              <a:buAutoNum type="arabicPeriod"/>
            </a:pPr>
            <a:r>
              <a:rPr lang="nl-NL" dirty="0"/>
              <a:t>Perceptie van hier en nu</a:t>
            </a:r>
          </a:p>
        </p:txBody>
      </p:sp>
    </p:spTree>
    <p:extLst>
      <p:ext uri="{BB962C8B-B14F-4D97-AF65-F5344CB8AC3E}">
        <p14:creationId xmlns:p14="http://schemas.microsoft.com/office/powerpoint/2010/main" val="3470347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33031" y="404664"/>
            <a:ext cx="6645424" cy="648072"/>
          </a:xfrm>
        </p:spPr>
        <p:txBody>
          <a:bodyPr/>
          <a:lstStyle/>
          <a:p>
            <a:r>
              <a:rPr lang="nl-NL" dirty="0"/>
              <a:t>Multifunctionele vrijetijdslocaties</a:t>
            </a:r>
          </a:p>
        </p:txBody>
      </p:sp>
      <p:sp>
        <p:nvSpPr>
          <p:cNvPr id="3" name="Tijdelijke aanduiding voor inhoud 2"/>
          <p:cNvSpPr>
            <a:spLocks noGrp="1"/>
          </p:cNvSpPr>
          <p:nvPr>
            <p:ph idx="1"/>
          </p:nvPr>
        </p:nvSpPr>
        <p:spPr>
          <a:xfrm>
            <a:off x="683568" y="1196752"/>
            <a:ext cx="8003232" cy="4929411"/>
          </a:xfrm>
        </p:spPr>
        <p:txBody>
          <a:bodyPr>
            <a:normAutofit fontScale="92500" lnSpcReduction="10000"/>
          </a:bodyPr>
          <a:lstStyle/>
          <a:p>
            <a:pPr marL="0" indent="0">
              <a:buNone/>
            </a:pPr>
            <a:r>
              <a:rPr lang="nl-NL" dirty="0"/>
              <a:t>Wat wordt hiermee bedoeld?</a:t>
            </a:r>
          </a:p>
          <a:p>
            <a:pPr marL="0" indent="0">
              <a:buNone/>
            </a:pPr>
            <a:endParaRPr lang="nl-NL" dirty="0"/>
          </a:p>
          <a:p>
            <a:pPr marL="0" indent="0">
              <a:buNone/>
            </a:pPr>
            <a:r>
              <a:rPr lang="nl-NL" dirty="0"/>
              <a:t>Definitie</a:t>
            </a:r>
          </a:p>
          <a:p>
            <a:pPr marL="0" indent="0">
              <a:buNone/>
            </a:pPr>
            <a:r>
              <a:rPr lang="nl-NL" dirty="0"/>
              <a:t>Een commerciële of non-commerciële locatie, gelegen in zowel de periferie als de stedelijke en rurale omgeving, waar minimaal twee functies fysiek geïntegreerd zijn en waar op planmatige wijze synergie gezocht wordt tussen deze functies onderling. Hierbij is de voorwaarde dat er minimaal een </a:t>
            </a:r>
            <a:r>
              <a:rPr lang="nl-NL" dirty="0" err="1"/>
              <a:t>leisurefunctie</a:t>
            </a:r>
            <a:r>
              <a:rPr lang="nl-NL" dirty="0"/>
              <a:t> aanwezig is ten behoeve van de besteding van de vrijetijd waarbij het creëren van de optimale beleving wordt nagestreefd.  </a:t>
            </a:r>
          </a:p>
        </p:txBody>
      </p:sp>
    </p:spTree>
    <p:extLst>
      <p:ext uri="{BB962C8B-B14F-4D97-AF65-F5344CB8AC3E}">
        <p14:creationId xmlns:p14="http://schemas.microsoft.com/office/powerpoint/2010/main" val="378485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332656"/>
            <a:ext cx="7437512" cy="648072"/>
          </a:xfrm>
        </p:spPr>
        <p:txBody>
          <a:bodyPr/>
          <a:lstStyle/>
          <a:p>
            <a:r>
              <a:rPr lang="nl-NL" sz="2400" dirty="0"/>
              <a:t>Voordelen multifunctionele </a:t>
            </a:r>
            <a:r>
              <a:rPr lang="nl-NL" sz="2400" dirty="0" err="1"/>
              <a:t>vrijtijdslocaties</a:t>
            </a:r>
            <a:endParaRPr lang="nl-NL" sz="2400" dirty="0"/>
          </a:p>
        </p:txBody>
      </p:sp>
      <p:sp>
        <p:nvSpPr>
          <p:cNvPr id="3" name="Tijdelijke aanduiding voor inhoud 2"/>
          <p:cNvSpPr>
            <a:spLocks noGrp="1"/>
          </p:cNvSpPr>
          <p:nvPr>
            <p:ph idx="1"/>
          </p:nvPr>
        </p:nvSpPr>
        <p:spPr>
          <a:xfrm>
            <a:off x="683568" y="1196752"/>
            <a:ext cx="8003232" cy="4929411"/>
          </a:xfrm>
        </p:spPr>
        <p:txBody>
          <a:bodyPr/>
          <a:lstStyle/>
          <a:p>
            <a:r>
              <a:rPr lang="nl-NL" dirty="0"/>
              <a:t>Co-creatie</a:t>
            </a:r>
          </a:p>
          <a:p>
            <a:r>
              <a:rPr lang="nl-NL" dirty="0"/>
              <a:t>(Keuze)vrijheid</a:t>
            </a:r>
          </a:p>
          <a:p>
            <a:r>
              <a:rPr lang="nl-NL" dirty="0"/>
              <a:t>Authenticiteit</a:t>
            </a:r>
          </a:p>
          <a:p>
            <a:r>
              <a:rPr lang="nl-NL" dirty="0"/>
              <a:t>Prikkeling</a:t>
            </a:r>
          </a:p>
          <a:p>
            <a:r>
              <a:rPr lang="nl-NL" dirty="0"/>
              <a:t>Contact en ontmoeting</a:t>
            </a:r>
          </a:p>
          <a:p>
            <a:r>
              <a:rPr lang="nl-NL" dirty="0"/>
              <a:t>Veiligheid</a:t>
            </a:r>
          </a:p>
        </p:txBody>
      </p:sp>
    </p:spTree>
    <p:extLst>
      <p:ext uri="{BB962C8B-B14F-4D97-AF65-F5344CB8AC3E}">
        <p14:creationId xmlns:p14="http://schemas.microsoft.com/office/powerpoint/2010/main" val="256762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voorbeeld</a:t>
            </a:r>
          </a:p>
        </p:txBody>
      </p:sp>
      <p:sp>
        <p:nvSpPr>
          <p:cNvPr id="3" name="Tijdelijke aanduiding voor inhoud 2"/>
          <p:cNvSpPr>
            <a:spLocks noGrp="1"/>
          </p:cNvSpPr>
          <p:nvPr>
            <p:ph idx="1"/>
          </p:nvPr>
        </p:nvSpPr>
        <p:spPr>
          <a:xfrm>
            <a:off x="1990056" y="5517232"/>
            <a:ext cx="6635080" cy="4929411"/>
          </a:xfrm>
        </p:spPr>
        <p:txBody>
          <a:bodyPr/>
          <a:lstStyle/>
          <a:p>
            <a:r>
              <a:rPr lang="nl-NL" dirty="0">
                <a:hlinkClick r:id="rId3"/>
              </a:rPr>
              <a:t>https://www.youtube.com/watch?v=p1Y5UG1KbCc</a:t>
            </a:r>
            <a:endParaRPr lang="nl-NL" dirty="0"/>
          </a:p>
        </p:txBody>
      </p:sp>
      <p:pic>
        <p:nvPicPr>
          <p:cNvPr id="4" name="Afbeelding 3"/>
          <p:cNvPicPr>
            <a:picLocks noChangeAspect="1"/>
          </p:cNvPicPr>
          <p:nvPr/>
        </p:nvPicPr>
        <p:blipFill>
          <a:blip r:embed="rId4"/>
          <a:stretch>
            <a:fillRect/>
          </a:stretch>
        </p:blipFill>
        <p:spPr>
          <a:xfrm>
            <a:off x="3459336" y="1556792"/>
            <a:ext cx="3686175" cy="2543175"/>
          </a:xfrm>
          <a:prstGeom prst="rect">
            <a:avLst/>
          </a:prstGeom>
        </p:spPr>
      </p:pic>
    </p:spTree>
    <p:extLst>
      <p:ext uri="{BB962C8B-B14F-4D97-AF65-F5344CB8AC3E}">
        <p14:creationId xmlns:p14="http://schemas.microsoft.com/office/powerpoint/2010/main" val="553699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EC62CB-AACE-4F17-8EEB-BFB1C01A9485}"/>
              </a:ext>
            </a:extLst>
          </p:cNvPr>
          <p:cNvSpPr>
            <a:spLocks noGrp="1"/>
          </p:cNvSpPr>
          <p:nvPr>
            <p:ph type="title"/>
          </p:nvPr>
        </p:nvSpPr>
        <p:spPr/>
        <p:txBody>
          <a:bodyPr/>
          <a:lstStyle/>
          <a:p>
            <a:r>
              <a:rPr lang="nl-NL" dirty="0"/>
              <a:t>De 4 generaties van Multifunctionele Vrijetijdslocaties</a:t>
            </a:r>
          </a:p>
        </p:txBody>
      </p:sp>
      <p:sp>
        <p:nvSpPr>
          <p:cNvPr id="3" name="Tijdelijke aanduiding voor inhoud 2">
            <a:extLst>
              <a:ext uri="{FF2B5EF4-FFF2-40B4-BE49-F238E27FC236}">
                <a16:creationId xmlns:a16="http://schemas.microsoft.com/office/drawing/2014/main" id="{7AAA1D86-A583-470B-A651-CDFB40327AC7}"/>
              </a:ext>
            </a:extLst>
          </p:cNvPr>
          <p:cNvSpPr>
            <a:spLocks noGrp="1"/>
          </p:cNvSpPr>
          <p:nvPr>
            <p:ph idx="1"/>
          </p:nvPr>
        </p:nvSpPr>
        <p:spPr/>
        <p:txBody>
          <a:bodyPr>
            <a:normAutofit fontScale="92500"/>
          </a:bodyPr>
          <a:lstStyle/>
          <a:p>
            <a:pPr marL="0" indent="0">
              <a:buNone/>
            </a:pPr>
            <a:r>
              <a:rPr lang="nl-NL" dirty="0"/>
              <a:t>Volgens Jansen en </a:t>
            </a:r>
            <a:r>
              <a:rPr lang="nl-NL" dirty="0" err="1"/>
              <a:t>Pluijmens</a:t>
            </a:r>
            <a:r>
              <a:rPr lang="nl-NL" dirty="0"/>
              <a:t>, (2001):</a:t>
            </a:r>
          </a:p>
          <a:p>
            <a:pPr marL="0" indent="0">
              <a:buNone/>
            </a:pPr>
            <a:endParaRPr lang="nl-NL" dirty="0"/>
          </a:p>
          <a:p>
            <a:pPr marL="228600" indent="-228600">
              <a:buAutoNum type="arabicPeriod"/>
            </a:pPr>
            <a:r>
              <a:rPr lang="nl-NL" dirty="0"/>
              <a:t>Eerste generatie: Monofunctionele </a:t>
            </a:r>
            <a:r>
              <a:rPr lang="nl-NL" dirty="0" err="1"/>
              <a:t>leisurevoorzieningen</a:t>
            </a:r>
            <a:endParaRPr lang="nl-NL" dirty="0"/>
          </a:p>
          <a:p>
            <a:pPr marL="228600" indent="-228600">
              <a:buAutoNum type="arabicPeriod"/>
            </a:pPr>
            <a:r>
              <a:rPr lang="nl-NL" dirty="0"/>
              <a:t>Tweede generatie: Multifunctionele </a:t>
            </a:r>
            <a:r>
              <a:rPr lang="nl-NL" dirty="0" err="1"/>
              <a:t>leisurecentra</a:t>
            </a:r>
            <a:endParaRPr lang="nl-NL" dirty="0"/>
          </a:p>
          <a:p>
            <a:pPr marL="228600" indent="-228600">
              <a:buAutoNum type="arabicPeriod"/>
            </a:pPr>
            <a:r>
              <a:rPr lang="nl-NL" dirty="0"/>
              <a:t>Derde generatie: Geïntegreerde </a:t>
            </a:r>
            <a:r>
              <a:rPr lang="nl-NL" dirty="0" err="1"/>
              <a:t>leisure</a:t>
            </a:r>
            <a:r>
              <a:rPr lang="nl-NL" dirty="0"/>
              <a:t> in functies als wonen, werken en </a:t>
            </a:r>
            <a:r>
              <a:rPr lang="nl-NL" dirty="0" err="1"/>
              <a:t>retail</a:t>
            </a:r>
            <a:endParaRPr lang="nl-NL" dirty="0"/>
          </a:p>
          <a:p>
            <a:pPr marL="228600" indent="-228600">
              <a:buAutoNum type="arabicPeriod"/>
            </a:pPr>
            <a:r>
              <a:rPr lang="nl-NL" dirty="0"/>
              <a:t>Vierde generatie: Leisure met functievermenging in o.a. zorg, welzijn of onderwijs.</a:t>
            </a:r>
          </a:p>
          <a:p>
            <a:pPr marL="228600" indent="-228600">
              <a:buAutoNum type="arabicPeriod"/>
            </a:pPr>
            <a:endParaRPr lang="nl-NL" dirty="0"/>
          </a:p>
          <a:p>
            <a:endParaRPr lang="nl-NL" dirty="0"/>
          </a:p>
        </p:txBody>
      </p:sp>
    </p:spTree>
    <p:extLst>
      <p:ext uri="{BB962C8B-B14F-4D97-AF65-F5344CB8AC3E}">
        <p14:creationId xmlns:p14="http://schemas.microsoft.com/office/powerpoint/2010/main" val="1062319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332656"/>
            <a:ext cx="7437512" cy="648072"/>
          </a:xfrm>
        </p:spPr>
        <p:txBody>
          <a:bodyPr/>
          <a:lstStyle/>
          <a:p>
            <a:r>
              <a:rPr lang="nl-NL" sz="2400" dirty="0"/>
              <a:t>Opdracht</a:t>
            </a:r>
          </a:p>
        </p:txBody>
      </p:sp>
      <p:sp>
        <p:nvSpPr>
          <p:cNvPr id="3" name="Tijdelijke aanduiding voor inhoud 2"/>
          <p:cNvSpPr>
            <a:spLocks noGrp="1"/>
          </p:cNvSpPr>
          <p:nvPr>
            <p:ph idx="1"/>
          </p:nvPr>
        </p:nvSpPr>
        <p:spPr>
          <a:xfrm>
            <a:off x="683568" y="1196752"/>
            <a:ext cx="8003232" cy="4929411"/>
          </a:xfrm>
        </p:spPr>
        <p:txBody>
          <a:bodyPr>
            <a:normAutofit/>
          </a:bodyPr>
          <a:lstStyle/>
          <a:p>
            <a:r>
              <a:rPr lang="nl-NL" dirty="0"/>
              <a:t>Je kunt in eigen woorden uitleggen wat een multifunctionele vrijetijdslocatie is.</a:t>
            </a:r>
          </a:p>
          <a:p>
            <a:r>
              <a:rPr lang="nl-NL" dirty="0"/>
              <a:t>Noem per ‘generatie’ een voorbeeld</a:t>
            </a:r>
          </a:p>
          <a:p>
            <a:r>
              <a:rPr lang="nl-NL" dirty="0"/>
              <a:t>Wat kan je hier allemaal doen?</a:t>
            </a:r>
          </a:p>
          <a:p>
            <a:endParaRPr lang="nl-NL" dirty="0"/>
          </a:p>
          <a:p>
            <a:endParaRPr lang="nl-NL" dirty="0"/>
          </a:p>
          <a:p>
            <a:r>
              <a:rPr lang="nl-NL" dirty="0"/>
              <a:t>Wat is de Hall of Fame?</a:t>
            </a:r>
          </a:p>
        </p:txBody>
      </p:sp>
    </p:spTree>
    <p:extLst>
      <p:ext uri="{BB962C8B-B14F-4D97-AF65-F5344CB8AC3E}">
        <p14:creationId xmlns:p14="http://schemas.microsoft.com/office/powerpoint/2010/main" val="63914229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8" ma:contentTypeDescription="Een nieuw document maken." ma:contentTypeScope="" ma:versionID="10fa3663926a742561c6a0f1c4bb51c9">
  <xsd:schema xmlns:xsd="http://www.w3.org/2001/XMLSchema" xmlns:xs="http://www.w3.org/2001/XMLSchema" xmlns:p="http://schemas.microsoft.com/office/2006/metadata/properties" xmlns:ns2="34354c1b-6b8c-435b-ad50-990538c19557" targetNamespace="http://schemas.microsoft.com/office/2006/metadata/properties" ma:root="true" ma:fieldsID="bc0f9b4b551794d3ec9261760b27c989" ns2:_="">
    <xsd:import namespace="34354c1b-6b8c-435b-ad50-990538c1955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47D083-A6FD-41D6-A44F-C4F1AF0BEA10}">
  <ds:schemaRefs>
    <ds:schemaRef ds:uri="http://schemas.microsoft.com/sharepoint/v3/contenttype/forms"/>
  </ds:schemaRefs>
</ds:datastoreItem>
</file>

<file path=customXml/itemProps2.xml><?xml version="1.0" encoding="utf-8"?>
<ds:datastoreItem xmlns:ds="http://schemas.openxmlformats.org/officeDocument/2006/customXml" ds:itemID="{7D326229-97B1-4F0C-B5EC-2989BD543C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71F80C-4DA7-4034-A9A4-3F5CED364532}">
  <ds:schemaRef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www.w3.org/XML/1998/namespace"/>
    <ds:schemaRef ds:uri="http://schemas.microsoft.com/office/2006/metadata/properties"/>
    <ds:schemaRef ds:uri="http://purl.org/dc/terms/"/>
    <ds:schemaRef ds:uri="34354c1b-6b8c-435b-ad50-990538c19557"/>
  </ds:schemaRefs>
</ds:datastoreItem>
</file>

<file path=docProps/app.xml><?xml version="1.0" encoding="utf-8"?>
<Properties xmlns="http://schemas.openxmlformats.org/officeDocument/2006/extended-properties" xmlns:vt="http://schemas.openxmlformats.org/officeDocument/2006/docPropsVTypes">
  <TotalTime>464</TotalTime>
  <Words>885</Words>
  <Application>Microsoft Office PowerPoint</Application>
  <PresentationFormat>Diavoorstelling (4:3)</PresentationFormat>
  <Paragraphs>67</Paragraphs>
  <Slides>7</Slides>
  <Notes>6</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7</vt:i4>
      </vt:variant>
    </vt:vector>
  </HeadingPairs>
  <TitlesOfParts>
    <vt:vector size="10" baseType="lpstr">
      <vt:lpstr>Arial</vt:lpstr>
      <vt:lpstr>Calibri</vt:lpstr>
      <vt:lpstr>Kantoorthema</vt:lpstr>
      <vt:lpstr>Vrije tijd</vt:lpstr>
      <vt:lpstr>Elementen voor aantrekkelijke leisure (belevenis): </vt:lpstr>
      <vt:lpstr>Multifunctionele vrijetijdslocaties</vt:lpstr>
      <vt:lpstr>Voordelen multifunctionele vrijtijdslocaties</vt:lpstr>
      <vt:lpstr>voorbeeld</vt:lpstr>
      <vt:lpstr>De 4 generaties van Multifunctionele Vrijetijdslocaties</vt:lpstr>
      <vt:lpstr>Opdracht</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Machiel Huizer</cp:lastModifiedBy>
  <cp:revision>40</cp:revision>
  <dcterms:created xsi:type="dcterms:W3CDTF">2013-11-15T15:05:42Z</dcterms:created>
  <dcterms:modified xsi:type="dcterms:W3CDTF">2020-06-12T06:27:22Z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